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27"/>
  </p:notesMasterIdLst>
  <p:sldIdLst>
    <p:sldId id="333" r:id="rId6"/>
    <p:sldId id="334" r:id="rId7"/>
    <p:sldId id="335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7" r:id="rId20"/>
    <p:sldId id="328" r:id="rId21"/>
    <p:sldId id="329" r:id="rId22"/>
    <p:sldId id="330" r:id="rId23"/>
    <p:sldId id="331" r:id="rId24"/>
    <p:sldId id="332" r:id="rId25"/>
    <p:sldId id="326" r:id="rId26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>
      <p:cViewPr varScale="1">
        <p:scale>
          <a:sx n="41" d="100"/>
          <a:sy n="41" d="100"/>
        </p:scale>
        <p:origin x="-144" y="-296"/>
      </p:cViewPr>
      <p:guideLst>
        <p:guide orient="horz" pos="3070"/>
        <p:guide pos="54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11/5/14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014" y="5345420"/>
            <a:ext cx="13567329" cy="716429"/>
          </a:xfrm>
          <a:prstGeom prst="rect">
            <a:avLst/>
          </a:prstGeom>
        </p:spPr>
        <p:txBody>
          <a:bodyPr lIns="91477" tIns="45738" rIns="91477" bIns="4573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976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33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7.xml"/><Relationship Id="rId13" Type="http://schemas.openxmlformats.org/officeDocument/2006/relationships/theme" Target="../theme/theme3.xml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7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  <p:sldLayoutId id="2147484538" r:id="rId12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hyperlink" Target="https://data.brightcove.com/analytics-api/videocloud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hyperlink" Target="http://solutions.brightcove.com/bcls/analytics-api/video-reports-by-player-and-day/video-reports-by-player-and-day.html" TargetMode="External"/><Relationship Id="rId5" Type="http://schemas.openxmlformats.org/officeDocument/2006/relationships/hyperlink" Target="http://solutions.brightcove.com/bcls/analytics-api/most-popular-videos.html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solutions.brightcove.com:8002" TargetMode="External"/><Relationship Id="rId3" Type="http://schemas.openxmlformats.org/officeDocument/2006/relationships/hyperlink" Target="http://files.brightcove.com/analytics-exercises.zip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github.com/BrightcoveLearning/Analytics-API-Trainin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brightcove.com/analytics-api/videocloud/account/20318290001/report?from=2014-01-01&amp;to=now" TargetMode="External"/><Relationship Id="rId4" Type="http://schemas.openxmlformats.org/officeDocument/2006/relationships/hyperlink" Target="https://data.brightcove.com/analytics-api/videocloud/account/20318290001?from=2014-01-01&amp;to=now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 Cloud Analytics</a:t>
            </a:r>
            <a:endParaRPr lang="en-US" dirty="0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500"/>
              </a:spcBef>
            </a:pPr>
            <a:r>
              <a:rPr lang="en-US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Lawson Hancock</a:t>
            </a:r>
            <a:endParaRPr lang="en-US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>
              <a:spcBef>
                <a:spcPts val="500"/>
              </a:spcBef>
            </a:pPr>
            <a:r>
              <a:rPr lang="en-US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Senior Product Manager</a:t>
            </a:r>
          </a:p>
          <a:p>
            <a:pPr>
              <a:spcBef>
                <a:spcPts val="500"/>
              </a:spcBef>
            </a:pPr>
            <a:endParaRPr lang="en-US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>
              <a:spcBef>
                <a:spcPts val="5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25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SERVICE URL AND AUTHORIZATION</a:t>
            </a:r>
            <a:endParaRPr lang="en-US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8" y="1911008"/>
            <a:ext cx="15880952" cy="6206405"/>
          </a:xfrm>
        </p:spPr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Service URL: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  <a:hlinkClick r:id="rId4"/>
              </a:rPr>
              <a:t>https://data.brightcove.com/analytics-api/videocloud</a:t>
            </a:r>
            <a:endParaRPr lang="en-US" sz="2400" dirty="0"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Authorization via OAuth2 Bearer token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Passed as request header: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Authorization: Bearer </a:t>
            </a:r>
            <a:r>
              <a:rPr lang="en-US" sz="2400" i="1" dirty="0" err="1" smtClean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access_token</a:t>
            </a:r>
            <a:endParaRPr lang="en-US" sz="2400" i="1" dirty="0" smtClean="0">
              <a:solidFill>
                <a:srgbClr val="FF6600"/>
              </a:solidFill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524179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 smtClean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Note: </a:t>
            </a:r>
            <a:r>
              <a:rPr lang="en-US" sz="2400" dirty="0" smtClean="0">
                <a:solidFill>
                  <a:srgbClr val="464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Early Limited Access customers have permanent tokens – going forward everyone will use our </a:t>
            </a:r>
            <a:r>
              <a:rPr lang="en-US" sz="2400" dirty="0" err="1" smtClean="0">
                <a:solidFill>
                  <a:srgbClr val="464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OAuth</a:t>
            </a:r>
            <a:r>
              <a:rPr lang="en-US" sz="2400" dirty="0" smtClean="0">
                <a:solidFill>
                  <a:srgbClr val="464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 services to get temporary access tokens, as we will do in the exercises</a:t>
            </a:r>
            <a:endParaRPr lang="en-US" sz="2400" dirty="0">
              <a:solidFill>
                <a:srgbClr val="FF6600"/>
              </a:solidFill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20040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DIMENSIONS</a:t>
            </a:r>
            <a:endParaRPr lang="en-US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7" y="1911008"/>
            <a:ext cx="7839642" cy="6206405"/>
          </a:xfrm>
        </p:spPr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These are data buckets you can query and/or filter 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on (equivalent to SQL </a:t>
            </a:r>
            <a:r>
              <a:rPr lang="en-US" sz="2400" b="1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group by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)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Query 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dimensions:</a:t>
            </a:r>
          </a:p>
          <a:p>
            <a:pPr marL="735307" lvl="1" indent="-249338" defTabSz="773422">
              <a:spcBef>
                <a:spcPts val="400"/>
              </a:spcBef>
              <a:buSzPct val="60000"/>
              <a:buBlip>
                <a:blip r:embed="rId3"/>
              </a:buBlip>
            </a:pPr>
            <a:r>
              <a:rPr lang="en-US" sz="2000" dirty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&amp;dimensions=</a:t>
            </a:r>
            <a:r>
              <a:rPr lang="en-US" sz="2000" dirty="0" err="1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player,video</a:t>
            </a:r>
            <a:endParaRPr lang="en-US" sz="2000" dirty="0">
              <a:solidFill>
                <a:srgbClr val="FF6600"/>
              </a:solidFill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Filter on dimensions:</a:t>
            </a:r>
          </a:p>
          <a:p>
            <a:pPr marL="735307" lvl="1" indent="-249338" defTabSz="773422">
              <a:spcBef>
                <a:spcPts val="400"/>
              </a:spcBef>
              <a:buSzPct val="60000"/>
              <a:buBlip>
                <a:blip r:embed="rId3"/>
              </a:buBlip>
            </a:pPr>
            <a:r>
              <a:rPr lang="en-US" sz="2000" dirty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&amp;where=player==12345;video==67890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Returned metrics vary by dimension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(Some) dimensions can be 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combined (which ones not quite finalized)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Filters can take multiple values:</a:t>
            </a:r>
          </a:p>
          <a:p>
            <a:pPr marL="508109" lvl="1" indent="-273159" defTabSz="773422">
              <a:buSzPct val="80000"/>
              <a:buBlip>
                <a:blip r:embed="rId2"/>
              </a:buBlip>
            </a:pP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videos==12345,67890 – interpreted as video=12345 OR video=67890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</p:txBody>
      </p:sp>
      <p:sp>
        <p:nvSpPr>
          <p:cNvPr id="12291" name="AutoShape 3"/>
          <p:cNvSpPr>
            <a:spLocks/>
          </p:cNvSpPr>
          <p:nvPr/>
        </p:nvSpPr>
        <p:spPr bwMode="auto">
          <a:xfrm>
            <a:off x="8582798" y="1911008"/>
            <a:ext cx="7841230" cy="508966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77384" tIns="77384" rIns="77384" bIns="77384">
            <a:prstTxWarp prst="textNoShape">
              <a:avLst/>
            </a:prstTxWarp>
          </a:bodyPr>
          <a:lstStyle/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video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player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account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day*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country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city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region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referrer_domain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source_type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search_terms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device_type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device_os</a:t>
            </a:r>
            <a:endParaRPr lang="en-US"/>
          </a:p>
        </p:txBody>
      </p:sp>
      <p:sp>
        <p:nvSpPr>
          <p:cNvPr id="12292" name="AutoShape 4"/>
          <p:cNvSpPr>
            <a:spLocks/>
          </p:cNvSpPr>
          <p:nvPr/>
        </p:nvSpPr>
        <p:spPr bwMode="auto">
          <a:xfrm>
            <a:off x="8852747" y="6794164"/>
            <a:ext cx="6664569" cy="12692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45737" tIns="45737" rIns="45737" bIns="45737">
            <a:prstTxWarp prst="textNoShape">
              <a:avLst/>
            </a:prstTxWarp>
          </a:bodyPr>
          <a:lstStyle/>
          <a:p>
            <a:r>
              <a:rPr lang="en-US" sz="200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* The dev team does not  recommend using day as a filter – note that </a:t>
            </a:r>
            <a:r>
              <a:rPr lang="en-US" sz="160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&amp;where=day==2014-01-01 </a:t>
            </a:r>
            <a:r>
              <a:rPr lang="en-US" sz="200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will get you the same results as </a:t>
            </a:r>
            <a:r>
              <a:rPr lang="en-US" sz="160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&amp;from=2014-01-01&amp;to=2014-01-01 </a:t>
            </a:r>
            <a:r>
              <a:rPr lang="en-US" sz="200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and the latter is the recommended way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83954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PARAMETERS</a:t>
            </a:r>
            <a:endParaRPr lang="en-US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8" y="1911008"/>
            <a:ext cx="15880952" cy="6206405"/>
          </a:xfrm>
        </p:spPr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Limit or modify the returned data items in various ways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Date/Time:</a:t>
            </a:r>
          </a:p>
          <a:p>
            <a:pPr marL="713073" lvl="1" indent="-227104" defTabSz="773422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&amp;from=2013-12-16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or </a:t>
            </a:r>
            <a:r>
              <a:rPr lang="en-US" sz="2000" b="1" dirty="0" err="1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alltime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(</a:t>
            </a:r>
            <a:r>
              <a:rPr lang="en-US" sz="2400" dirty="0" err="1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alltime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only works for reports, not rollups) or epoch time in milliseconds</a:t>
            </a:r>
          </a:p>
          <a:p>
            <a:pPr marL="1233981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default is 30 days before now</a:t>
            </a:r>
          </a:p>
          <a:p>
            <a:pPr marL="1233981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time of day only supported for epoch time in 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milliseconds and applicable only to data for previous 30 days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713073" lvl="1" indent="-227104" defTabSz="773422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&amp;to=2014-01-10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or </a:t>
            </a:r>
            <a:r>
              <a:rPr lang="en-US" sz="2000" b="1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now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or epoch time in milliseconds</a:t>
            </a:r>
          </a:p>
          <a:p>
            <a:pPr marL="1233981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default is now</a:t>
            </a:r>
          </a:p>
          <a:p>
            <a:pPr marL="1233981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time of day only supported for epoch time in milliseconds and applicable only to data for previous 30 days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Filters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: 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&amp;where=dimension1==value1;dimension2==value2 </a:t>
            </a:r>
            <a:endParaRPr lang="en-US" sz="2400" dirty="0">
              <a:solidFill>
                <a:srgbClr val="53535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Paging: 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&amp;limit=20&amp;offset=40 </a:t>
            </a: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(limit default is 10; offset default is 0)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Fields: 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&amp;fields=</a:t>
            </a:r>
            <a:r>
              <a:rPr lang="en-US" sz="2000" dirty="0" err="1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video_view,engagement_score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 </a:t>
            </a: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(default is </a:t>
            </a:r>
            <a:r>
              <a:rPr lang="en-US" sz="2400" dirty="0" err="1" smtClean="0">
                <a:solidFill>
                  <a:srgbClr val="F67E3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video_view</a:t>
            </a:r>
            <a:r>
              <a:rPr lang="en-US" sz="2400" dirty="0" smtClean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; </a:t>
            </a: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possible values depend on </a:t>
            </a:r>
            <a:r>
              <a:rPr lang="en-US" sz="2400" dirty="0" smtClean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dimension; </a:t>
            </a:r>
            <a:r>
              <a:rPr lang="en-US" sz="2400" dirty="0" smtClean="0">
                <a:solidFill>
                  <a:schemeClr val="accent2"/>
                </a:solidFill>
                <a:latin typeface="Source Code Pro"/>
                <a:ea typeface="Arial" pitchFamily="-65" charset="0"/>
                <a:cs typeface="Source Code Pro"/>
                <a:sym typeface="Arial" pitchFamily="-65" charset="0"/>
              </a:rPr>
              <a:t>fields=all </a:t>
            </a:r>
            <a:r>
              <a:rPr lang="en-US" sz="2400" dirty="0" smtClean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to return all fields)</a:t>
            </a:r>
            <a:endParaRPr lang="en-US" sz="2400" dirty="0">
              <a:solidFill>
                <a:srgbClr val="53535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Sorting: 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&amp;sort=</a:t>
            </a:r>
            <a:r>
              <a:rPr lang="en-US" sz="2000" dirty="0" err="1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engagement_score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 </a:t>
            </a: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(must be a metric returned for the dimension(s))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958794"/>
      </p:ext>
    </p:extLst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ctrTitle"/>
          </p:nvPr>
        </p:nvSpPr>
        <p:spPr/>
        <p:txBody>
          <a:bodyPr lIns="0" tIns="0" rIns="0" bIns="0" anchor="b"/>
          <a:lstStyle/>
          <a:p>
            <a:pPr defTabSz="773422"/>
            <a:r>
              <a:rPr lang="en-US" sz="6100" dirty="0" smtClean="0">
                <a:solidFill>
                  <a:schemeClr val="bg2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Sample Solutions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sz="quarter" idx="10"/>
          </p:nvPr>
        </p:nvSpPr>
        <p:spPr/>
        <p:txBody>
          <a:bodyPr lIns="0" tIns="0" rIns="0" bIns="0"/>
          <a:lstStyle/>
          <a:p>
            <a:pPr marL="455795" indent="-455795" defTabSz="773422">
              <a:buClr>
                <a:srgbClr val="FFFFFF"/>
              </a:buClr>
              <a:buSzPct val="80000"/>
              <a:buFont typeface="Arial" pitchFamily="-65" charset="0"/>
              <a:buChar char="•"/>
            </a:pPr>
            <a:r>
              <a:rPr lang="en-US" sz="2700" b="1" dirty="0" smtClean="0">
                <a:solidFill>
                  <a:schemeClr val="bg2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Report by Player and Day</a:t>
            </a:r>
            <a:endParaRPr lang="en-US" sz="2700" b="1" dirty="0">
              <a:solidFill>
                <a:schemeClr val="bg2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455795" indent="-455795" defTabSz="773422">
              <a:buClr>
                <a:srgbClr val="FFFFFF"/>
              </a:buClr>
              <a:buSzPct val="80000"/>
              <a:buFont typeface="Arial" pitchFamily="-65" charset="0"/>
              <a:buChar char="•"/>
            </a:pPr>
            <a:r>
              <a:rPr lang="en-US" sz="2700" b="1" dirty="0" smtClean="0">
                <a:solidFill>
                  <a:schemeClr val="bg2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Most Popular Videos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822955"/>
      </p:ext>
    </p:extLst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TWO BASIC CATEGORIES OF SOLUTIONS</a:t>
            </a:r>
            <a:endParaRPr lang="en-US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8" y="2273194"/>
            <a:ext cx="7968265" cy="5844219"/>
          </a:xfrm>
        </p:spPr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Custom Reports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Get a specific data-set that the built-in reports don’t provide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Represent the data differently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Example: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u="sng" dirty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4"/>
              </a:rPr>
              <a:t>http://solutions.brightcove.com/bcls/analytics-api/video-reports-by-player-and-day/video-reports-by-player-and-day.html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</a:t>
            </a:r>
            <a:endParaRPr lang="en-US" dirty="0"/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>
            <a:off x="9197329" y="2273194"/>
            <a:ext cx="7545875" cy="371876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77384" tIns="77384" rIns="77384" bIns="77384">
            <a:prstTxWarp prst="textNoShape">
              <a:avLst/>
            </a:prstTxWarp>
          </a:bodyPr>
          <a:lstStyle/>
          <a:p>
            <a:pPr marL="273159" indent="-273159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Do something (like create a playlist) based on analytics data</a:t>
            </a:r>
          </a:p>
          <a:p>
            <a:pPr marL="759129" lvl="1" indent="-273159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Most popular videos</a:t>
            </a:r>
          </a:p>
          <a:p>
            <a:pPr marL="759129" lvl="1" indent="-273159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Trending videos</a:t>
            </a:r>
          </a:p>
          <a:p>
            <a:pPr marL="759129" lvl="1" indent="-273159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Choose most popular among a set of relevant videos</a:t>
            </a:r>
          </a:p>
          <a:p>
            <a:pPr marL="273159" indent="-273159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Example</a:t>
            </a:r>
          </a:p>
          <a:p>
            <a:pPr marL="273159" indent="-273159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400" u="sng" dirty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5"/>
              </a:rPr>
              <a:t>http://solutions.brightcove.com/bcls/analytics-api/most-popular-videos.html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869108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Exercise 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Get Client Credentials for the Analytics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619180"/>
      </p:ext>
    </p:extLst>
  </p:cSld>
  <p:clrMapOvr>
    <a:masterClrMapping/>
  </p:clrMapOvr>
  <p:transition xmlns:p14="http://schemas.microsoft.com/office/powerpoint/2010/main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Client Credential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studio.brightcove.com</a:t>
            </a:r>
            <a:endParaRPr lang="en-US" dirty="0" smtClean="0"/>
          </a:p>
          <a:p>
            <a:r>
              <a:rPr lang="en-US" dirty="0" smtClean="0"/>
              <a:t>Click the gear icon and go to </a:t>
            </a:r>
            <a:r>
              <a:rPr lang="en-US" b="1" dirty="0" smtClean="0"/>
              <a:t>API Authentication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Register New Application</a:t>
            </a:r>
          </a:p>
          <a:p>
            <a:r>
              <a:rPr lang="en-US" dirty="0" smtClean="0"/>
              <a:t>The name and description are optional</a:t>
            </a:r>
          </a:p>
          <a:p>
            <a:r>
              <a:rPr lang="en-US" dirty="0" smtClean="0"/>
              <a:t>Choose one or more accounts and add them to </a:t>
            </a:r>
            <a:r>
              <a:rPr lang="en-US" b="1" dirty="0" smtClean="0"/>
              <a:t>Selected Accounts</a:t>
            </a:r>
          </a:p>
          <a:p>
            <a:r>
              <a:rPr lang="en-US" dirty="0" smtClean="0"/>
              <a:t>Select </a:t>
            </a:r>
            <a:r>
              <a:rPr lang="en-US" b="1" dirty="0" smtClean="0"/>
              <a:t>Read</a:t>
            </a:r>
            <a:r>
              <a:rPr lang="en-US" dirty="0" smtClean="0"/>
              <a:t> under </a:t>
            </a:r>
            <a:r>
              <a:rPr lang="en-US" b="1" dirty="0" smtClean="0"/>
              <a:t>Analytics</a:t>
            </a:r>
            <a:r>
              <a:rPr lang="en-US" dirty="0" smtClean="0"/>
              <a:t> under the </a:t>
            </a:r>
            <a:r>
              <a:rPr lang="en-US" b="1" dirty="0" smtClean="0"/>
              <a:t>Exposed Brightcove APIs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Save</a:t>
            </a:r>
          </a:p>
          <a:p>
            <a:r>
              <a:rPr lang="en-US" dirty="0" smtClean="0"/>
              <a:t>Be sure to copy and save the </a:t>
            </a:r>
            <a:r>
              <a:rPr lang="en-US" b="1" dirty="0" smtClean="0"/>
              <a:t>Client ID </a:t>
            </a:r>
            <a:r>
              <a:rPr lang="en-US" dirty="0" smtClean="0"/>
              <a:t>and </a:t>
            </a:r>
            <a:r>
              <a:rPr lang="en-US" b="1" dirty="0" smtClean="0"/>
              <a:t>Client Secret </a:t>
            </a:r>
            <a:r>
              <a:rPr lang="en-US" dirty="0" smtClean="0"/>
              <a:t>that appear in the popup box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87134"/>
      </p:ext>
    </p:extLst>
  </p:cSld>
  <p:clrMapOvr>
    <a:masterClrMapping/>
  </p:clrMapOvr>
  <p:transition xmlns:p14="http://schemas.microsoft.com/office/powerpoint/2010/main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Get Analytics by Custom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424890"/>
      </p:ext>
    </p:extLst>
  </p:cSld>
  <p:clrMapOvr>
    <a:masterClrMapping/>
  </p:clrMapOvr>
  <p:transition xmlns:p14="http://schemas.microsoft.com/office/powerpoint/2010/main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 this exercise we will use the Media API and Analytics API together to create a report on analytics for videos that have a certain custom field value</a:t>
            </a:r>
          </a:p>
          <a:p>
            <a:r>
              <a:rPr lang="en-US" dirty="0" smtClean="0"/>
              <a:t>You will need a Media API read token for the account that you just got client credentials for</a:t>
            </a:r>
          </a:p>
          <a:p>
            <a:r>
              <a:rPr lang="en-US" dirty="0" smtClean="0"/>
              <a:t>Because we can’t access the </a:t>
            </a:r>
            <a:r>
              <a:rPr lang="en-US" dirty="0" err="1" smtClean="0"/>
              <a:t>OAuth</a:t>
            </a:r>
            <a:r>
              <a:rPr lang="en-US" dirty="0" smtClean="0"/>
              <a:t> API from a web page, we will route the request through the Learning Services Analytics API proxy to get the access token: </a:t>
            </a:r>
            <a:r>
              <a:rPr lang="en-US" dirty="0" smtClean="0">
                <a:hlinkClick r:id="rId2"/>
              </a:rPr>
              <a:t>http:</a:t>
            </a:r>
            <a:r>
              <a:rPr lang="en-US" dirty="0">
                <a:hlinkClick r:id="rId2"/>
              </a:rPr>
              <a:t>//</a:t>
            </a:r>
            <a:r>
              <a:rPr lang="en-US" dirty="0" smtClean="0">
                <a:hlinkClick r:id="rId2"/>
              </a:rPr>
              <a:t>solutions.brightcove.com:8002</a:t>
            </a:r>
            <a:r>
              <a:rPr lang="en-US" dirty="0" smtClean="0"/>
              <a:t> </a:t>
            </a:r>
          </a:p>
          <a:p>
            <a:r>
              <a:rPr lang="en-US" dirty="0" smtClean="0"/>
              <a:t>Exercise files are </a:t>
            </a:r>
            <a:r>
              <a:rPr lang="en-US" dirty="0"/>
              <a:t>in </a:t>
            </a:r>
            <a:r>
              <a:rPr lang="en-US" dirty="0">
                <a:hlinkClick r:id="rId3"/>
              </a:rPr>
              <a:t>http://files.brightcove.com</a:t>
            </a:r>
            <a:r>
              <a:rPr lang="en-US" dirty="0" smtClean="0">
                <a:hlinkClick r:id="rId3"/>
              </a:rPr>
              <a:t>/analytics-exercises.zip</a:t>
            </a:r>
            <a:r>
              <a:rPr lang="en-US" dirty="0" smtClean="0"/>
              <a:t> (you need to save the files somewhere under the document root of your local web server)</a:t>
            </a:r>
          </a:p>
          <a:p>
            <a:r>
              <a:rPr lang="en-US" dirty="0" smtClean="0"/>
              <a:t>We will used the </a:t>
            </a:r>
            <a:r>
              <a:rPr lang="en-US" dirty="0" err="1" smtClean="0"/>
              <a:t>bc-mapi.js</a:t>
            </a:r>
            <a:r>
              <a:rPr lang="en-US" dirty="0" smtClean="0"/>
              <a:t> wrapper for the Media API calls</a:t>
            </a:r>
          </a:p>
          <a:p>
            <a:r>
              <a:rPr lang="en-US" dirty="0" smtClean="0"/>
              <a:t>I’ve done the tedious humdrum part of the HTML/JS for you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33159"/>
      </p:ext>
    </p:extLst>
  </p:cSld>
  <p:clrMapOvr>
    <a:masterClrMapping/>
  </p:clrMapOvr>
  <p:transition xmlns:p14="http://schemas.microsoft.com/office/powerpoint/2010/main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Media API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analytics-</a:t>
            </a:r>
            <a:r>
              <a:rPr lang="en-US" dirty="0" err="1" smtClean="0"/>
              <a:t>exercise.html</a:t>
            </a:r>
            <a:r>
              <a:rPr lang="en-US" dirty="0" smtClean="0"/>
              <a:t> in the analytics-exercises folder</a:t>
            </a:r>
          </a:p>
          <a:p>
            <a:r>
              <a:rPr lang="en-US" dirty="0" smtClean="0"/>
              <a:t>Find the </a:t>
            </a:r>
            <a:r>
              <a:rPr lang="en-US" b="1" dirty="0" err="1" smtClean="0"/>
              <a:t>getVideos</a:t>
            </a:r>
            <a:r>
              <a:rPr lang="en-US" b="1" dirty="0" smtClean="0"/>
              <a:t>() </a:t>
            </a:r>
            <a:r>
              <a:rPr lang="en-US" dirty="0" smtClean="0"/>
              <a:t>function and copy and paste the contents of </a:t>
            </a:r>
            <a:r>
              <a:rPr lang="en-US" b="1" dirty="0" err="1" smtClean="0"/>
              <a:t>mapi-request.js</a:t>
            </a:r>
            <a:r>
              <a:rPr lang="en-US" b="1" dirty="0" smtClean="0"/>
              <a:t> </a:t>
            </a:r>
            <a:r>
              <a:rPr lang="en-US" dirty="0" smtClean="0"/>
              <a:t>after the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/>
                <a:cs typeface="Source Code Pro"/>
              </a:rPr>
              <a:t>//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Source Code Pro"/>
                <a:cs typeface="Source Code Pro"/>
              </a:rPr>
              <a:t>mapi-request.js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/>
                <a:cs typeface="Source Code Pro"/>
              </a:rPr>
              <a:t> goes here </a:t>
            </a:r>
            <a:r>
              <a:rPr lang="en-US" dirty="0" smtClean="0"/>
              <a:t>comment</a:t>
            </a:r>
          </a:p>
          <a:p>
            <a:r>
              <a:rPr lang="en-US" dirty="0" smtClean="0"/>
              <a:t>Find the </a:t>
            </a:r>
            <a:r>
              <a:rPr lang="en-US" b="1" dirty="0" err="1" smtClean="0"/>
              <a:t>onMapiResponse</a:t>
            </a:r>
            <a:r>
              <a:rPr lang="en-US" b="1" dirty="0" smtClean="0"/>
              <a:t>() </a:t>
            </a:r>
            <a:r>
              <a:rPr lang="en-US" dirty="0" smtClean="0"/>
              <a:t>function and copy and paste the contents of </a:t>
            </a:r>
            <a:r>
              <a:rPr lang="en-US" b="1" dirty="0" err="1" smtClean="0"/>
              <a:t>mapi-response.js</a:t>
            </a:r>
            <a:r>
              <a:rPr lang="en-US" b="1" dirty="0" smtClean="0"/>
              <a:t> </a:t>
            </a:r>
            <a:r>
              <a:rPr lang="en-US" dirty="0" smtClean="0"/>
              <a:t>after </a:t>
            </a:r>
            <a:r>
              <a:rPr lang="en-US" dirty="0"/>
              <a:t>the </a:t>
            </a:r>
            <a:r>
              <a:rPr lang="en-US" dirty="0">
                <a:solidFill>
                  <a:srgbClr val="A6A6A6"/>
                </a:solidFill>
                <a:latin typeface="Source Code Pro"/>
                <a:cs typeface="Source Code Pro"/>
              </a:rPr>
              <a:t>// </a:t>
            </a:r>
            <a:r>
              <a:rPr lang="en-US" dirty="0" err="1">
                <a:solidFill>
                  <a:srgbClr val="A6A6A6"/>
                </a:solidFill>
                <a:latin typeface="Source Code Pro"/>
                <a:cs typeface="Source Code Pro"/>
              </a:rPr>
              <a:t>mapi-response.js</a:t>
            </a:r>
            <a:r>
              <a:rPr lang="en-US" dirty="0">
                <a:solidFill>
                  <a:srgbClr val="A6A6A6"/>
                </a:solidFill>
                <a:latin typeface="Source Code Pro"/>
                <a:cs typeface="Source Code Pro"/>
              </a:rPr>
              <a:t> goes here</a:t>
            </a:r>
            <a:r>
              <a:rPr lang="en-US" dirty="0"/>
              <a:t> </a:t>
            </a:r>
            <a:r>
              <a:rPr lang="en-US" dirty="0" smtClean="0"/>
              <a:t>comment</a:t>
            </a:r>
          </a:p>
          <a:p>
            <a:r>
              <a:rPr lang="en-US" dirty="0" smtClean="0"/>
              <a:t>Save and browse the page (through your local web server) to test the Media API call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75683"/>
      </p:ext>
    </p:extLst>
  </p:cSld>
  <p:clrMapOvr>
    <a:masterClrMapping/>
  </p:clrMapOvr>
  <p:transition xmlns:p14="http://schemas.microsoft.com/office/powerpoint/2010/main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 lIns="0" tIns="0" rIns="0" bIns="0"/>
          <a:lstStyle/>
          <a:p>
            <a:pPr defTabSz="773422"/>
            <a:r>
              <a:rPr lang="en-US" sz="36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 CLOUD ANALYTICS OVERVIEW</a:t>
            </a:r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738981" y="1749425"/>
            <a:ext cx="15881350" cy="6205537"/>
          </a:xfrm>
        </p:spPr>
        <p:txBody>
          <a:bodyPr lIns="0" tIns="0" rIns="0" bIns="0"/>
          <a:lstStyle/>
          <a:p>
            <a:pPr marL="273159" indent="-273159" defTabSz="773422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Analytics in Studio </a:t>
            </a:r>
            <a:endParaRPr lang="en-US" dirty="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73159" indent="-273159" defTabSz="773422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Custom Reporting Solutions</a:t>
            </a:r>
          </a:p>
          <a:p>
            <a:pPr marL="501851" lvl="1" indent="-273159" defTabSz="773422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Analytics API (Limited Availability)</a:t>
            </a:r>
          </a:p>
          <a:p>
            <a:pPr marL="501851" lvl="1" indent="-273159" defTabSz="773422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Report Generator (Q4, 2014)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86810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Analytics API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</a:t>
            </a:r>
            <a:r>
              <a:rPr lang="en-US" b="1" dirty="0" err="1" smtClean="0"/>
              <a:t>submitRequest</a:t>
            </a:r>
            <a:r>
              <a:rPr lang="en-US" b="1" dirty="0" smtClean="0"/>
              <a:t>() </a:t>
            </a:r>
            <a:r>
              <a:rPr lang="en-US" dirty="0" smtClean="0"/>
              <a:t>function and copy and paste the contents of </a:t>
            </a:r>
            <a:r>
              <a:rPr lang="en-US" b="1" dirty="0" smtClean="0"/>
              <a:t>analytics-</a:t>
            </a:r>
            <a:r>
              <a:rPr lang="en-US" b="1" dirty="0" err="1" smtClean="0"/>
              <a:t>request.js</a:t>
            </a:r>
            <a:r>
              <a:rPr lang="en-US" b="1" dirty="0"/>
              <a:t> </a:t>
            </a:r>
            <a:r>
              <a:rPr lang="en-US" dirty="0"/>
              <a:t>after the </a:t>
            </a:r>
            <a:r>
              <a:rPr lang="en-US" dirty="0">
                <a:solidFill>
                  <a:srgbClr val="A6A6A6"/>
                </a:solidFill>
                <a:latin typeface="Source Code Pro"/>
                <a:cs typeface="Source Code Pro"/>
              </a:rPr>
              <a:t>// analytics-</a:t>
            </a:r>
            <a:r>
              <a:rPr lang="en-US" dirty="0" err="1">
                <a:solidFill>
                  <a:srgbClr val="A6A6A6"/>
                </a:solidFill>
                <a:latin typeface="Source Code Pro"/>
                <a:cs typeface="Source Code Pro"/>
              </a:rPr>
              <a:t>request.js</a:t>
            </a:r>
            <a:r>
              <a:rPr lang="en-US" dirty="0">
                <a:solidFill>
                  <a:srgbClr val="A6A6A6"/>
                </a:solidFill>
                <a:latin typeface="Source Code Pro"/>
                <a:cs typeface="Source Code Pro"/>
              </a:rPr>
              <a:t> goes </a:t>
            </a:r>
            <a:r>
              <a:rPr lang="en-US" dirty="0" smtClean="0"/>
              <a:t>here comment</a:t>
            </a:r>
          </a:p>
          <a:p>
            <a:r>
              <a:rPr lang="en-US" dirty="0" smtClean="0"/>
              <a:t>Save the file and browse it to test the Analytics </a:t>
            </a:r>
            <a:r>
              <a:rPr lang="en-US" smtClean="0"/>
              <a:t>API request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22691"/>
      </p:ext>
    </p:extLst>
  </p:cSld>
  <p:clrMapOvr>
    <a:masterClrMapping/>
  </p:clrMapOvr>
  <p:transition xmlns:p14="http://schemas.microsoft.com/office/powerpoint/2010/main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>
                <a:solidFill>
                  <a:srgbClr val="595959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Thank you</a:t>
            </a:r>
            <a:endParaRPr lang="en-US" dirty="0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500"/>
              </a:spcBef>
            </a:pPr>
            <a:r>
              <a:rPr lang="en-US" dirty="0" smtClean="0"/>
              <a:t>All materials used in this session are available at:</a:t>
            </a:r>
          </a:p>
          <a:p>
            <a:pPr>
              <a:spcBef>
                <a:spcPts val="500"/>
              </a:spcBef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BrightcoveLearning</a:t>
            </a:r>
            <a:r>
              <a:rPr lang="en-US" dirty="0">
                <a:hlinkClick r:id="rId2"/>
              </a:rPr>
              <a:t>/Analytics-API-Training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700091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 lIns="0" tIns="0" rIns="0" bIns="0"/>
          <a:lstStyle/>
          <a:p>
            <a:pPr defTabSz="773422"/>
            <a:r>
              <a:rPr lang="en-US" sz="36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 CLOUD ANALYTICS OVERVIEW</a:t>
            </a:r>
            <a:endParaRPr lang="en-US" dirty="0"/>
          </a:p>
        </p:txBody>
      </p:sp>
      <p:pic>
        <p:nvPicPr>
          <p:cNvPr id="3" name="Picture 2" descr="Screen Shot 2014-11-04 at 7.57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04" y="1518640"/>
            <a:ext cx="10879028" cy="6709971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2246166" y="1518639"/>
            <a:ext cx="4801920" cy="4956229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1pPr>
            <a:lvl2pPr marL="2286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2pPr>
            <a:lvl3pPr marL="4572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3pPr>
            <a:lvl4pPr marL="6858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4pPr>
            <a:lvl5pPr marL="9144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5pPr>
            <a:lvl6pPr marL="13716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6pPr>
            <a:lvl7pPr marL="18288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7pPr>
            <a:lvl8pPr marL="22860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8pPr>
            <a:lvl9pPr marL="27432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9pPr>
          </a:lstStyle>
          <a:p>
            <a:pPr marL="273159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2400" b="1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Analytics Dashboard</a:t>
            </a:r>
          </a:p>
          <a:p>
            <a:pPr marL="501851" lvl="1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Overview Page</a:t>
            </a:r>
          </a:p>
          <a:p>
            <a:pPr marL="501851" lvl="1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Reports: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20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Performance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20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Engagement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20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Utilization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20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Export (XLS or CSV)</a:t>
            </a:r>
          </a:p>
          <a:p>
            <a:pPr marL="501851" lvl="1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2400" b="1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Metrics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Players Loads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 Impressions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 Views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Referring Sites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Device Types and OS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Geos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Minutes viewed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Engagement Scores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Display Domains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Browsers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Search Terms</a:t>
            </a:r>
          </a:p>
          <a:p>
            <a:pPr lvl="2" defTabSz="773422">
              <a:spcBef>
                <a:spcPts val="600"/>
              </a:spcBef>
              <a:buSzPct val="80000"/>
            </a:pPr>
            <a:endParaRPr lang="en-US" sz="2400" dirty="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6323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>
                <a:solidFill>
                  <a:srgbClr val="595959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Brightcove Analytics API</a:t>
            </a:r>
            <a:endParaRPr lang="en-US" dirty="0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500"/>
              </a:spcBef>
            </a:pPr>
            <a:r>
              <a:rPr lang="en-US" sz="2400" dirty="0">
                <a:solidFill>
                  <a:srgbClr val="7F7F7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Robert Crooks</a:t>
            </a:r>
          </a:p>
          <a:p>
            <a:pPr>
              <a:spcBef>
                <a:spcPts val="500"/>
              </a:spcBef>
            </a:pPr>
            <a:r>
              <a:rPr lang="en-US" sz="2400" dirty="0">
                <a:solidFill>
                  <a:srgbClr val="7F7F7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Director of Brightcove Learning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860155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AGENDA</a:t>
            </a:r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idx="1"/>
          </p:nvPr>
        </p:nvSpPr>
        <p:spPr/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Analytics Module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Analytics API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Analytics API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115176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defTabSz="773422"/>
            <a:r>
              <a:rPr lang="en-US" sz="6000" dirty="0">
                <a:solidFill>
                  <a:srgbClr val="EFEFF0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Analytics API</a:t>
            </a:r>
            <a:endParaRPr lang="en-US" dirty="0">
              <a:solidFill>
                <a:srgbClr val="EFEFF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>
              <a:solidFill>
                <a:srgbClr val="EFE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109414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sz="5400" dirty="0" smtClean="0">
                <a:solidFill>
                  <a:schemeClr val="accent6">
                    <a:lumMod val="50000"/>
                  </a:schemeClr>
                </a:solidFill>
              </a:rPr>
              <a:t>The Analytics Module</a:t>
            </a:r>
            <a:endParaRPr lang="en-US" sz="5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Fully GA now</a:t>
            </a:r>
          </a:p>
          <a:p>
            <a:r>
              <a:rPr lang="en-US" dirty="0" smtClean="0"/>
              <a:t>Gets all its data from the Analytics API</a:t>
            </a:r>
          </a:p>
          <a:p>
            <a:r>
              <a:rPr lang="en-US" dirty="0" smtClean="0"/>
              <a:t>A lot there now</a:t>
            </a:r>
          </a:p>
          <a:p>
            <a:r>
              <a:rPr lang="en-US" dirty="0" smtClean="0"/>
              <a:t>Export data as CSV or XLSX file</a:t>
            </a:r>
          </a:p>
          <a:p>
            <a:r>
              <a:rPr lang="en-US" dirty="0" smtClean="0"/>
              <a:t>Coming: Custom Report </a:t>
            </a:r>
            <a:r>
              <a:rPr lang="en-US" dirty="0" smtClean="0"/>
              <a:t>Generator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422237"/>
      </p:ext>
    </p:extLst>
  </p:cSld>
  <p:clrMapOvr>
    <a:masterClrMapping/>
  </p:clrMapOvr>
  <p:transition xmlns:p14="http://schemas.microsoft.com/office/powerpoint/2010/main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defTabSz="773422"/>
            <a:r>
              <a:rPr lang="en-US" sz="6000" dirty="0">
                <a:solidFill>
                  <a:srgbClr val="EFEFF0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Analytics API</a:t>
            </a:r>
            <a:endParaRPr lang="en-US" dirty="0">
              <a:solidFill>
                <a:srgbClr val="EFEFF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>
              <a:solidFill>
                <a:srgbClr val="EFE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647151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NEW ANALYTICS API</a:t>
            </a:r>
            <a:endParaRPr 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8" y="1911008"/>
            <a:ext cx="15880952" cy="6206405"/>
          </a:xfrm>
        </p:spPr>
        <p:txBody>
          <a:bodyPr lIns="0" tIns="0" rIns="0" bIns="0"/>
          <a:lstStyle/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 REST-based API that you can access from any programming language/application</a:t>
            </a: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Allows you to retrieve the data directly and use it in any way you 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like (as JSON, CSV, or XLSX*)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Provides account rollups and detailed reports</a:t>
            </a: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Multiple dimensions and filters to allow you to retrieve just the data you want</a:t>
            </a: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Sample request (report):</a:t>
            </a:r>
          </a:p>
          <a:p>
            <a:pPr marL="217575" indent="-217575" defTabSz="773422">
              <a:buSzPct val="80000"/>
              <a:buBlip>
                <a:blip r:embed="rId2"/>
              </a:buBlip>
            </a:pP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/>
            <a:r>
              <a:rPr lang="en-US" sz="2400" u="sng" dirty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3"/>
              </a:rPr>
              <a:t>https://data.brightcove.com/analytics-api/videocloud/</a:t>
            </a:r>
            <a:r>
              <a:rPr lang="en-US" sz="2400" u="sng" dirty="0" smtClean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3"/>
              </a:rPr>
              <a:t>accounts/</a:t>
            </a:r>
            <a:r>
              <a:rPr lang="en-US" sz="2400" u="sng" dirty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3"/>
              </a:rPr>
              <a:t>20318290001/report?from=2014-01-01&amp;to=now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>
              <a:buSzPct val="80000"/>
              <a:buBlip>
                <a:blip r:embed="rId2"/>
              </a:buBlip>
            </a:pP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Sample request (account rollup):</a:t>
            </a:r>
          </a:p>
          <a:p>
            <a:pPr marL="485969" lvl="1" defTabSz="773422">
              <a:spcBef>
                <a:spcPts val="500"/>
              </a:spcBef>
            </a:pP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/>
            <a:r>
              <a:rPr lang="en-US" sz="2000" dirty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  <a:hlinkClick r:id="rId4"/>
              </a:rPr>
              <a:t>https://data.brightcove.com/analytics-api/videocloud/</a:t>
            </a:r>
            <a:r>
              <a:rPr lang="en-US" sz="2000" dirty="0" smtClean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  <a:hlinkClick r:id="rId4"/>
              </a:rPr>
              <a:t>accounts/</a:t>
            </a:r>
            <a:r>
              <a:rPr lang="en-US" sz="2000" dirty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  <a:hlinkClick r:id="rId4"/>
              </a:rPr>
              <a:t>20318290001?from=2014-01-01&amp;to=now</a:t>
            </a:r>
            <a:r>
              <a:rPr lang="en-US" sz="2000" dirty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 </a:t>
            </a:r>
            <a:endParaRPr lang="en-US" sz="2000" dirty="0" smtClean="0"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217575" indent="-217575" defTabSz="773422"/>
            <a:endParaRPr lang="en-US" sz="2000" dirty="0"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217575" indent="-217575" defTabSz="773422"/>
            <a:r>
              <a:rPr lang="en-US" sz="2000" dirty="0" smtClean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Note: you may see older samples that use /account/ instead of /accounts/ - /account/ is still supported, but deprecated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96181" y="8607425"/>
            <a:ext cx="94014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Getting XLSX data back from your own app not trivial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00065"/>
      </p:ext>
    </p:extLst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BC-Template2014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6992</TotalTime>
  <Words>1211</Words>
  <Application>Microsoft Macintosh PowerPoint</Application>
  <PresentationFormat>Custom</PresentationFormat>
  <Paragraphs>155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BC-Template2014</vt:lpstr>
      <vt:lpstr>Brightcove Dark</vt:lpstr>
      <vt:lpstr>2014 Titles</vt:lpstr>
      <vt:lpstr>Product titles with tagline</vt:lpstr>
      <vt:lpstr>Products with no taglines</vt:lpstr>
      <vt:lpstr>Video Cloud Analytics</vt:lpstr>
      <vt:lpstr>VIDEO CLOUD ANALYTICS OVERVIEW</vt:lpstr>
      <vt:lpstr>VIDEO CLOUD ANALYTICS OVERVIEW</vt:lpstr>
      <vt:lpstr>Brightcove Analytics API</vt:lpstr>
      <vt:lpstr>AGENDA</vt:lpstr>
      <vt:lpstr>The Analytics API</vt:lpstr>
      <vt:lpstr>The Analytics Module</vt:lpstr>
      <vt:lpstr>The Analytics API</vt:lpstr>
      <vt:lpstr>THE NEW ANALYTICS API</vt:lpstr>
      <vt:lpstr>SERVICE URL AND AUTHORIZATION</vt:lpstr>
      <vt:lpstr>DIMENSIONS</vt:lpstr>
      <vt:lpstr>PARAMETERS</vt:lpstr>
      <vt:lpstr>Sample Solutions</vt:lpstr>
      <vt:lpstr>TWO BASIC CATEGORIES OF SOLUTIONS</vt:lpstr>
      <vt:lpstr>Exercise 1</vt:lpstr>
      <vt:lpstr>Get Client Credential</vt:lpstr>
      <vt:lpstr>Exercise 2</vt:lpstr>
      <vt:lpstr>Setup</vt:lpstr>
      <vt:lpstr>The Media API Part</vt:lpstr>
      <vt:lpstr>The Analytics API Part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Lawson Hancock</cp:lastModifiedBy>
  <cp:revision>49</cp:revision>
  <dcterms:created xsi:type="dcterms:W3CDTF">2014-09-13T21:02:55Z</dcterms:created>
  <dcterms:modified xsi:type="dcterms:W3CDTF">2014-11-05T16:30:38Z</dcterms:modified>
</cp:coreProperties>
</file>